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4660"/>
  </p:normalViewPr>
  <p:slideViewPr>
    <p:cSldViewPr snapToGrid="0">
      <p:cViewPr varScale="1">
        <p:scale>
          <a:sx n="89" d="100"/>
          <a:sy n="89" d="100"/>
        </p:scale>
        <p:origin x="68" y="3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11/14/2017</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11/14/2017</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11/14/2017</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C44B9-6033-4784-9C80-5A033CAD9536}"/>
              </a:ext>
            </a:extLst>
          </p:cNvPr>
          <p:cNvSpPr>
            <a:spLocks noGrp="1"/>
          </p:cNvSpPr>
          <p:nvPr>
            <p:ph type="ctrTitle"/>
          </p:nvPr>
        </p:nvSpPr>
        <p:spPr/>
        <p:txBody>
          <a:bodyPr>
            <a:normAutofit fontScale="90000"/>
          </a:bodyPr>
          <a:lstStyle/>
          <a:p>
            <a:r>
              <a:rPr lang="en-US" dirty="0" err="1"/>
              <a:t>Cystoisospora</a:t>
            </a:r>
            <a:r>
              <a:rPr lang="en-US" dirty="0"/>
              <a:t> Belli </a:t>
            </a:r>
            <a:br>
              <a:rPr lang="en-US" dirty="0"/>
            </a:br>
            <a:endParaRPr lang="en-US" dirty="0"/>
          </a:p>
        </p:txBody>
      </p:sp>
      <p:sp>
        <p:nvSpPr>
          <p:cNvPr id="3" name="Subtitle 2">
            <a:extLst>
              <a:ext uri="{FF2B5EF4-FFF2-40B4-BE49-F238E27FC236}">
                <a16:creationId xmlns:a16="http://schemas.microsoft.com/office/drawing/2014/main" id="{EEF851E4-7BED-4C4D-A024-21A60AFA049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16739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104A9-A24C-4C1A-AB35-EF2A52A18B1E}"/>
              </a:ext>
            </a:extLst>
          </p:cNvPr>
          <p:cNvSpPr>
            <a:spLocks noGrp="1"/>
          </p:cNvSpPr>
          <p:nvPr>
            <p:ph type="title"/>
          </p:nvPr>
        </p:nvSpPr>
        <p:spPr/>
        <p:txBody>
          <a:bodyPr>
            <a:normAutofit fontScale="90000"/>
          </a:bodyPr>
          <a:lstStyle/>
          <a:p>
            <a:r>
              <a:rPr lang="en-US" dirty="0"/>
              <a:t>-Where does it naturally live?  Soil ? Natural environment.</a:t>
            </a:r>
            <a:br>
              <a:rPr lang="en-US" dirty="0"/>
            </a:br>
            <a:endParaRPr lang="en-US" dirty="0"/>
          </a:p>
        </p:txBody>
      </p:sp>
      <p:sp>
        <p:nvSpPr>
          <p:cNvPr id="3" name="Content Placeholder 2">
            <a:extLst>
              <a:ext uri="{FF2B5EF4-FFF2-40B4-BE49-F238E27FC236}">
                <a16:creationId xmlns:a16="http://schemas.microsoft.com/office/drawing/2014/main" id="{F5A6E885-694E-4FA2-A114-312F209A056B}"/>
              </a:ext>
            </a:extLst>
          </p:cNvPr>
          <p:cNvSpPr>
            <a:spLocks noGrp="1"/>
          </p:cNvSpPr>
          <p:nvPr>
            <p:ph idx="1"/>
          </p:nvPr>
        </p:nvSpPr>
        <p:spPr/>
        <p:txBody>
          <a:bodyPr>
            <a:normAutofit fontScale="92500" lnSpcReduction="10000"/>
          </a:bodyPr>
          <a:lstStyle/>
          <a:p>
            <a:r>
              <a:rPr lang="en-US" dirty="0" err="1"/>
              <a:t>Formaly</a:t>
            </a:r>
            <a:r>
              <a:rPr lang="en-US" dirty="0"/>
              <a:t> known as </a:t>
            </a:r>
            <a:r>
              <a:rPr lang="en-US" i="1" dirty="0" err="1"/>
              <a:t>Isospora</a:t>
            </a:r>
            <a:r>
              <a:rPr lang="en-US" i="1" dirty="0"/>
              <a:t> belli</a:t>
            </a:r>
            <a:endParaRPr lang="en-US" dirty="0"/>
          </a:p>
          <a:p>
            <a:r>
              <a:rPr lang="en-US" dirty="0"/>
              <a:t>Can be found world wide but found mostly in tropical and sub-tropical which includes but not limited to:</a:t>
            </a:r>
          </a:p>
          <a:p>
            <a:pPr lvl="1"/>
            <a:r>
              <a:rPr lang="en-US" dirty="0"/>
              <a:t>Caribbean</a:t>
            </a:r>
          </a:p>
          <a:p>
            <a:pPr lvl="1"/>
            <a:r>
              <a:rPr lang="en-US" dirty="0"/>
              <a:t>Central America</a:t>
            </a:r>
          </a:p>
          <a:p>
            <a:pPr lvl="1"/>
            <a:r>
              <a:rPr lang="en-US" dirty="0"/>
              <a:t>South America</a:t>
            </a:r>
          </a:p>
          <a:p>
            <a:pPr lvl="1"/>
            <a:r>
              <a:rPr lang="en-US" dirty="0"/>
              <a:t>India</a:t>
            </a:r>
          </a:p>
          <a:p>
            <a:pPr lvl="1"/>
            <a:r>
              <a:rPr lang="en-US" dirty="0"/>
              <a:t>Africa</a:t>
            </a:r>
          </a:p>
          <a:p>
            <a:pPr lvl="1"/>
            <a:r>
              <a:rPr lang="en-US" dirty="0"/>
              <a:t>S.E Asia</a:t>
            </a:r>
          </a:p>
          <a:p>
            <a:pPr marL="0" indent="0">
              <a:buNone/>
            </a:pPr>
            <a:endParaRPr lang="en-US" dirty="0"/>
          </a:p>
        </p:txBody>
      </p:sp>
    </p:spTree>
    <p:extLst>
      <p:ext uri="{BB962C8B-B14F-4D97-AF65-F5344CB8AC3E}">
        <p14:creationId xmlns:p14="http://schemas.microsoft.com/office/powerpoint/2010/main" val="1858817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FB78C-E9FE-47A3-AD4B-324D2D0EC044}"/>
              </a:ext>
            </a:extLst>
          </p:cNvPr>
          <p:cNvSpPr>
            <a:spLocks noGrp="1"/>
          </p:cNvSpPr>
          <p:nvPr>
            <p:ph type="title"/>
          </p:nvPr>
        </p:nvSpPr>
        <p:spPr/>
        <p:txBody>
          <a:bodyPr/>
          <a:lstStyle/>
          <a:p>
            <a:r>
              <a:rPr lang="en-US" dirty="0"/>
              <a:t>-Region where it can be found</a:t>
            </a:r>
            <a:br>
              <a:rPr lang="en-US" dirty="0"/>
            </a:br>
            <a:endParaRPr lang="en-US" dirty="0"/>
          </a:p>
        </p:txBody>
      </p:sp>
      <p:sp>
        <p:nvSpPr>
          <p:cNvPr id="3" name="Content Placeholder 2">
            <a:extLst>
              <a:ext uri="{FF2B5EF4-FFF2-40B4-BE49-F238E27FC236}">
                <a16:creationId xmlns:a16="http://schemas.microsoft.com/office/drawing/2014/main" id="{B78E3977-D863-4FAC-9F27-381252BD4553}"/>
              </a:ext>
            </a:extLst>
          </p:cNvPr>
          <p:cNvSpPr>
            <a:spLocks noGrp="1"/>
          </p:cNvSpPr>
          <p:nvPr>
            <p:ph idx="1"/>
          </p:nvPr>
        </p:nvSpPr>
        <p:spPr/>
        <p:txBody>
          <a:bodyPr/>
          <a:lstStyle/>
          <a:p>
            <a:r>
              <a:rPr lang="en-US" dirty="0"/>
              <a:t>Virtually found everywhere, has been reported in Africa,</a:t>
            </a:r>
            <a:r>
              <a:rPr lang="en-US" baseline="30000" dirty="0"/>
              <a:t>  </a:t>
            </a:r>
            <a:r>
              <a:rPr lang="en-US" dirty="0"/>
              <a:t>Australia, the Caribbean Islands, Latin America, and Southeast Asia</a:t>
            </a:r>
          </a:p>
        </p:txBody>
      </p:sp>
    </p:spTree>
    <p:extLst>
      <p:ext uri="{BB962C8B-B14F-4D97-AF65-F5344CB8AC3E}">
        <p14:creationId xmlns:p14="http://schemas.microsoft.com/office/powerpoint/2010/main" val="3224486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31901-CBB5-4234-9E8C-28D58887C5C1}"/>
              </a:ext>
            </a:extLst>
          </p:cNvPr>
          <p:cNvSpPr>
            <a:spLocks noGrp="1"/>
          </p:cNvSpPr>
          <p:nvPr>
            <p:ph type="title"/>
          </p:nvPr>
        </p:nvSpPr>
        <p:spPr/>
        <p:txBody>
          <a:bodyPr/>
          <a:lstStyle/>
          <a:p>
            <a:r>
              <a:rPr lang="en-US" dirty="0"/>
              <a:t>-Reservoir</a:t>
            </a:r>
            <a:br>
              <a:rPr lang="en-US" dirty="0"/>
            </a:br>
            <a:endParaRPr lang="en-US" dirty="0"/>
          </a:p>
        </p:txBody>
      </p:sp>
      <p:sp>
        <p:nvSpPr>
          <p:cNvPr id="3" name="Content Placeholder 2">
            <a:extLst>
              <a:ext uri="{FF2B5EF4-FFF2-40B4-BE49-F238E27FC236}">
                <a16:creationId xmlns:a16="http://schemas.microsoft.com/office/drawing/2014/main" id="{305B42E4-D169-4964-81ED-F0C865EEC0AB}"/>
              </a:ext>
            </a:extLst>
          </p:cNvPr>
          <p:cNvSpPr>
            <a:spLocks noGrp="1"/>
          </p:cNvSpPr>
          <p:nvPr>
            <p:ph idx="1"/>
          </p:nvPr>
        </p:nvSpPr>
        <p:spPr/>
        <p:txBody>
          <a:bodyPr/>
          <a:lstStyle/>
          <a:p>
            <a:r>
              <a:rPr lang="en-US" dirty="0" err="1"/>
              <a:t>Cystoisospora</a:t>
            </a:r>
            <a:r>
              <a:rPr lang="en-US" dirty="0"/>
              <a:t> belli can contaminate food and water (tropical regions) via fecal matter </a:t>
            </a:r>
          </a:p>
          <a:p>
            <a:r>
              <a:rPr lang="en-US" dirty="0"/>
              <a:t>Does not require </a:t>
            </a:r>
            <a:r>
              <a:rPr lang="en-US" dirty="0" err="1"/>
              <a:t>intermidiate</a:t>
            </a:r>
            <a:r>
              <a:rPr lang="en-US" dirty="0"/>
              <a:t> host </a:t>
            </a:r>
          </a:p>
          <a:p>
            <a:r>
              <a:rPr lang="en-US" dirty="0"/>
              <a:t>Present in epithelial cells of the small intestines and develops in the cell cytoplasm of infected individuals </a:t>
            </a:r>
          </a:p>
          <a:p>
            <a:endParaRPr lang="en-US" dirty="0"/>
          </a:p>
          <a:p>
            <a:endParaRPr lang="en-US" dirty="0"/>
          </a:p>
        </p:txBody>
      </p:sp>
    </p:spTree>
    <p:extLst>
      <p:ext uri="{BB962C8B-B14F-4D97-AF65-F5344CB8AC3E}">
        <p14:creationId xmlns:p14="http://schemas.microsoft.com/office/powerpoint/2010/main" val="266134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902DB-2E77-4CE8-8BBB-24BC3D79C0E4}"/>
              </a:ext>
            </a:extLst>
          </p:cNvPr>
          <p:cNvSpPr>
            <a:spLocks noGrp="1"/>
          </p:cNvSpPr>
          <p:nvPr>
            <p:ph type="title"/>
          </p:nvPr>
        </p:nvSpPr>
        <p:spPr/>
        <p:txBody>
          <a:bodyPr/>
          <a:lstStyle/>
          <a:p>
            <a:r>
              <a:rPr lang="en-US" dirty="0"/>
              <a:t>-Host Range</a:t>
            </a:r>
            <a:br>
              <a:rPr lang="en-US" dirty="0"/>
            </a:br>
            <a:endParaRPr lang="en-US" dirty="0"/>
          </a:p>
        </p:txBody>
      </p:sp>
      <p:sp>
        <p:nvSpPr>
          <p:cNvPr id="3" name="Content Placeholder 2">
            <a:extLst>
              <a:ext uri="{FF2B5EF4-FFF2-40B4-BE49-F238E27FC236}">
                <a16:creationId xmlns:a16="http://schemas.microsoft.com/office/drawing/2014/main" id="{088AC515-3AF3-4659-BD29-87AE44553CA5}"/>
              </a:ext>
            </a:extLst>
          </p:cNvPr>
          <p:cNvSpPr>
            <a:spLocks noGrp="1"/>
          </p:cNvSpPr>
          <p:nvPr>
            <p:ph idx="1"/>
          </p:nvPr>
        </p:nvSpPr>
        <p:spPr/>
        <p:txBody>
          <a:bodyPr/>
          <a:lstStyle/>
          <a:p>
            <a:r>
              <a:rPr lang="en-US" dirty="0"/>
              <a:t>More prevalent in immunocompromised individuals (AIDS)</a:t>
            </a:r>
          </a:p>
          <a:p>
            <a:endParaRPr lang="en-US" dirty="0"/>
          </a:p>
          <a:p>
            <a:r>
              <a:rPr lang="en-US" dirty="0"/>
              <a:t>According to several online databases </a:t>
            </a:r>
            <a:r>
              <a:rPr lang="en-US" dirty="0" err="1"/>
              <a:t>Cystoisospora</a:t>
            </a:r>
            <a:r>
              <a:rPr lang="en-US" dirty="0"/>
              <a:t> belli only infects humans, was identified in several clinical case studies of immunocompromised patients via stool sample assay.</a:t>
            </a:r>
          </a:p>
        </p:txBody>
      </p:sp>
    </p:spTree>
    <p:extLst>
      <p:ext uri="{BB962C8B-B14F-4D97-AF65-F5344CB8AC3E}">
        <p14:creationId xmlns:p14="http://schemas.microsoft.com/office/powerpoint/2010/main" val="4125408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F8838-AC86-498F-9FB2-9AC13F29E8AE}"/>
              </a:ext>
            </a:extLst>
          </p:cNvPr>
          <p:cNvSpPr>
            <a:spLocks noGrp="1"/>
          </p:cNvSpPr>
          <p:nvPr>
            <p:ph type="title"/>
          </p:nvPr>
        </p:nvSpPr>
        <p:spPr/>
        <p:txBody>
          <a:bodyPr>
            <a:normAutofit fontScale="90000"/>
          </a:bodyPr>
          <a:lstStyle/>
          <a:p>
            <a:r>
              <a:rPr lang="en-US" dirty="0"/>
              <a:t>-Predisposing &amp; Occupational Risks Disease?</a:t>
            </a:r>
            <a:br>
              <a:rPr lang="en-US" dirty="0"/>
            </a:br>
            <a:r>
              <a:rPr lang="en-US" dirty="0"/>
              <a:t>-Infectious Dose?</a:t>
            </a:r>
            <a:br>
              <a:rPr lang="en-US" dirty="0"/>
            </a:br>
            <a:endParaRPr lang="en-US" dirty="0"/>
          </a:p>
        </p:txBody>
      </p:sp>
      <p:sp>
        <p:nvSpPr>
          <p:cNvPr id="3" name="Content Placeholder 2">
            <a:extLst>
              <a:ext uri="{FF2B5EF4-FFF2-40B4-BE49-F238E27FC236}">
                <a16:creationId xmlns:a16="http://schemas.microsoft.com/office/drawing/2014/main" id="{7D1D71DD-ECF9-4D4E-93A8-87A01F715DD5}"/>
              </a:ext>
            </a:extLst>
          </p:cNvPr>
          <p:cNvSpPr>
            <a:spLocks noGrp="1"/>
          </p:cNvSpPr>
          <p:nvPr>
            <p:ph idx="1"/>
          </p:nvPr>
        </p:nvSpPr>
        <p:spPr/>
        <p:txBody>
          <a:bodyPr/>
          <a:lstStyle/>
          <a:p>
            <a:r>
              <a:rPr lang="en-US" dirty="0"/>
              <a:t>Patients with an immune compromised system are at higher risk for infection and illness severity is also higher. Individuals who work directly with stool samples or anywhere where fecal matter may be present should take extra precaution. As recommended by the CDC the most effective way to prevent further infection is by handwashing with soap. Although crypto can target several sites within the body; G.I infections are the most common infections reported. Exact infectious dose is not yet currently understood but it has been postulated that infectious dose is similar to that of Cryptosporidium.</a:t>
            </a:r>
          </a:p>
          <a:p>
            <a:endParaRPr lang="en-US" dirty="0"/>
          </a:p>
        </p:txBody>
      </p:sp>
    </p:spTree>
    <p:extLst>
      <p:ext uri="{BB962C8B-B14F-4D97-AF65-F5344CB8AC3E}">
        <p14:creationId xmlns:p14="http://schemas.microsoft.com/office/powerpoint/2010/main" val="3389571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0B41F-08D5-4788-93DE-811C78DC879F}"/>
              </a:ext>
            </a:extLst>
          </p:cNvPr>
          <p:cNvSpPr>
            <a:spLocks noGrp="1"/>
          </p:cNvSpPr>
          <p:nvPr>
            <p:ph type="title"/>
          </p:nvPr>
        </p:nvSpPr>
        <p:spPr/>
        <p:txBody>
          <a:bodyPr/>
          <a:lstStyle/>
          <a:p>
            <a:r>
              <a:rPr lang="en-US" dirty="0"/>
              <a:t>-Mode of transmission?</a:t>
            </a:r>
            <a:br>
              <a:rPr lang="en-US" dirty="0"/>
            </a:br>
            <a:endParaRPr lang="en-US" dirty="0"/>
          </a:p>
        </p:txBody>
      </p:sp>
      <p:sp>
        <p:nvSpPr>
          <p:cNvPr id="3" name="Content Placeholder 2">
            <a:extLst>
              <a:ext uri="{FF2B5EF4-FFF2-40B4-BE49-F238E27FC236}">
                <a16:creationId xmlns:a16="http://schemas.microsoft.com/office/drawing/2014/main" id="{673DC6B9-CFDD-4D42-A4F4-5F854D42EB66}"/>
              </a:ext>
            </a:extLst>
          </p:cNvPr>
          <p:cNvSpPr>
            <a:spLocks noGrp="1"/>
          </p:cNvSpPr>
          <p:nvPr>
            <p:ph idx="1"/>
          </p:nvPr>
        </p:nvSpPr>
        <p:spPr/>
        <p:txBody>
          <a:bodyPr/>
          <a:lstStyle/>
          <a:p>
            <a:r>
              <a:rPr lang="en-US" dirty="0" err="1"/>
              <a:t>Cystoisospora</a:t>
            </a:r>
            <a:r>
              <a:rPr lang="en-US" dirty="0"/>
              <a:t> is indirectly transmitted via food and water that has been exposed to fecal matter with </a:t>
            </a:r>
            <a:r>
              <a:rPr lang="en-US" dirty="0" err="1"/>
              <a:t>Cystoisosporais</a:t>
            </a:r>
            <a:r>
              <a:rPr lang="en-US" dirty="0"/>
              <a:t> present. </a:t>
            </a:r>
          </a:p>
          <a:p>
            <a:r>
              <a:rPr lang="en-US" dirty="0"/>
              <a:t>Although mode of transmission is usually indirect; can also be direct via anus to mouth</a:t>
            </a:r>
          </a:p>
          <a:p>
            <a:r>
              <a:rPr lang="en-US" dirty="0"/>
              <a:t>Signs and symptoms of infection include but not limited to loose stool (diarrhea), increased body temperature and abdominal pain. Dehydration and malabsorption are primary concerns in infected patients. </a:t>
            </a:r>
          </a:p>
        </p:txBody>
      </p:sp>
    </p:spTree>
    <p:extLst>
      <p:ext uri="{BB962C8B-B14F-4D97-AF65-F5344CB8AC3E}">
        <p14:creationId xmlns:p14="http://schemas.microsoft.com/office/powerpoint/2010/main" val="1129234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ADD7C-4003-4E9C-A09A-DAF399DB1792}"/>
              </a:ext>
            </a:extLst>
          </p:cNvPr>
          <p:cNvSpPr>
            <a:spLocks noGrp="1"/>
          </p:cNvSpPr>
          <p:nvPr>
            <p:ph type="title"/>
          </p:nvPr>
        </p:nvSpPr>
        <p:spPr/>
        <p:txBody>
          <a:bodyPr/>
          <a:lstStyle/>
          <a:p>
            <a:r>
              <a:rPr lang="en-US" dirty="0"/>
              <a:t>			Works Cited</a:t>
            </a:r>
          </a:p>
        </p:txBody>
      </p:sp>
      <p:sp>
        <p:nvSpPr>
          <p:cNvPr id="3" name="Content Placeholder 2">
            <a:extLst>
              <a:ext uri="{FF2B5EF4-FFF2-40B4-BE49-F238E27FC236}">
                <a16:creationId xmlns:a16="http://schemas.microsoft.com/office/drawing/2014/main" id="{71B09429-9C5B-435B-975F-BBF622F7A917}"/>
              </a:ext>
            </a:extLst>
          </p:cNvPr>
          <p:cNvSpPr>
            <a:spLocks noGrp="1"/>
          </p:cNvSpPr>
          <p:nvPr>
            <p:ph idx="1"/>
          </p:nvPr>
        </p:nvSpPr>
        <p:spPr/>
        <p:txBody>
          <a:bodyPr/>
          <a:lstStyle/>
          <a:p>
            <a:r>
              <a:rPr lang="en-US" dirty="0"/>
              <a:t>"CDC - </a:t>
            </a:r>
            <a:r>
              <a:rPr lang="en-US" dirty="0" err="1"/>
              <a:t>Cystoisosporiasis</a:t>
            </a:r>
            <a:r>
              <a:rPr lang="en-US" dirty="0"/>
              <a:t>." </a:t>
            </a:r>
            <a:r>
              <a:rPr lang="en-US" i="1" dirty="0"/>
              <a:t>Centers for Disease Control and Prevention. </a:t>
            </a:r>
            <a:r>
              <a:rPr lang="en-US" dirty="0"/>
              <a:t>Web. &lt;http://www.cdc.gov/parasites/cystoisospora/index.html&gt;.</a:t>
            </a:r>
          </a:p>
          <a:p>
            <a:r>
              <a:rPr lang="en-US" dirty="0"/>
              <a:t>“</a:t>
            </a:r>
            <a:r>
              <a:rPr lang="en-US" dirty="0" err="1"/>
              <a:t>Cystoisospora</a:t>
            </a:r>
            <a:r>
              <a:rPr lang="en-US" dirty="0"/>
              <a:t> Belli - Overview.” </a:t>
            </a:r>
            <a:r>
              <a:rPr lang="en-US" i="1" dirty="0"/>
              <a:t>Encyclopedia of Life</a:t>
            </a:r>
            <a:r>
              <a:rPr lang="en-US" dirty="0"/>
              <a:t>, eol.org/pages/5006037/overview.</a:t>
            </a:r>
          </a:p>
          <a:p>
            <a:r>
              <a:rPr lang="en-US" dirty="0"/>
              <a:t>"</a:t>
            </a:r>
            <a:r>
              <a:rPr lang="en-US" dirty="0" err="1"/>
              <a:t>Cystoisosporiasis</a:t>
            </a:r>
            <a:r>
              <a:rPr lang="en-US" dirty="0"/>
              <a:t>: Background, Pathophysiology, Etiology." </a:t>
            </a:r>
            <a:r>
              <a:rPr lang="en-US" i="1" dirty="0"/>
              <a:t>Diseases &amp; Conditions - Medscape Reference. </a:t>
            </a:r>
            <a:r>
              <a:rPr lang="en-US" dirty="0"/>
              <a:t>Web. &lt;http://emedicine.medscape.com/article/219776-overview&gt;.</a:t>
            </a:r>
          </a:p>
          <a:p>
            <a:r>
              <a:rPr lang="en-US" dirty="0"/>
              <a:t>Goldberg, Joel E. “Parasitic </a:t>
            </a:r>
            <a:r>
              <a:rPr lang="en-US" dirty="0" err="1"/>
              <a:t>Colitides</a:t>
            </a:r>
            <a:r>
              <a:rPr lang="en-US" dirty="0"/>
              <a:t>.” </a:t>
            </a:r>
            <a:r>
              <a:rPr lang="en-US" i="1" dirty="0"/>
              <a:t>Clinics in Colon and Rectal Surgery</a:t>
            </a:r>
            <a:r>
              <a:rPr lang="en-US" dirty="0"/>
              <a:t>, </a:t>
            </a:r>
            <a:r>
              <a:rPr lang="en-US" dirty="0" err="1"/>
              <a:t>Thieme</a:t>
            </a:r>
            <a:r>
              <a:rPr lang="en-US" dirty="0"/>
              <a:t> Medical Publishers, Feb. 2007, www.ncbi.nlm.nih.gov/pmc/articles/PMC2780157/.</a:t>
            </a:r>
          </a:p>
        </p:txBody>
      </p:sp>
    </p:spTree>
    <p:extLst>
      <p:ext uri="{BB962C8B-B14F-4D97-AF65-F5344CB8AC3E}">
        <p14:creationId xmlns:p14="http://schemas.microsoft.com/office/powerpoint/2010/main" val="126672569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98</TotalTime>
  <Words>456</Words>
  <Application>Microsoft Office PowerPoint</Application>
  <PresentationFormat>Widescreen</PresentationFormat>
  <Paragraphs>31</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Gill Sans MT</vt:lpstr>
      <vt:lpstr>Gallery</vt:lpstr>
      <vt:lpstr>Cystoisospora Belli  </vt:lpstr>
      <vt:lpstr>-Where does it naturally live?  Soil ? Natural environment. </vt:lpstr>
      <vt:lpstr>-Region where it can be found </vt:lpstr>
      <vt:lpstr>-Reservoir </vt:lpstr>
      <vt:lpstr>-Host Range </vt:lpstr>
      <vt:lpstr>-Predisposing &amp; Occupational Risks Disease? -Infectious Dose? </vt:lpstr>
      <vt:lpstr>-Mode of transmission? </vt:lpstr>
      <vt:lpstr>   Works Cited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Cystoisospora </dc:title>
  <dc:creator>Macias, Christian O.</dc:creator>
  <cp:lastModifiedBy>Macias, Christian O.</cp:lastModifiedBy>
  <cp:revision>10</cp:revision>
  <dcterms:created xsi:type="dcterms:W3CDTF">2017-11-14T23:14:51Z</dcterms:created>
  <dcterms:modified xsi:type="dcterms:W3CDTF">2017-11-15T00:53:19Z</dcterms:modified>
</cp:coreProperties>
</file>